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73"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41" autoAdjust="0"/>
    <p:restoredTop sz="94660" autoAdjust="0"/>
  </p:normalViewPr>
  <p:slideViewPr>
    <p:cSldViewPr>
      <p:cViewPr varScale="1">
        <p:scale>
          <a:sx n="74" d="100"/>
          <a:sy n="74" d="100"/>
        </p:scale>
        <p:origin x="151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059BF40-693D-4641-BF3C-BABD2CD1AEC5}" type="datetimeFigureOut">
              <a:rPr lang="en-US" smtClean="0"/>
              <a:t>7/16/2015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D7899A2-1EB5-4508-9230-EB27316B73AB}" type="slidenum">
              <a:rPr lang="en-US" smtClean="0"/>
              <a:t>‹#›</a:t>
            </a:fld>
            <a:endParaRPr lang="en-US"/>
          </a:p>
        </p:txBody>
      </p:sp>
    </p:spTree>
    <p:extLst>
      <p:ext uri="{BB962C8B-B14F-4D97-AF65-F5344CB8AC3E}">
        <p14:creationId xmlns:p14="http://schemas.microsoft.com/office/powerpoint/2010/main" val="3129999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29001"/>
            <a:ext cx="7772400" cy="968811"/>
          </a:xfrm>
        </p:spPr>
        <p:txBody>
          <a:bodyPr>
            <a:normAutofit/>
          </a:bodyPr>
          <a:lstStyle>
            <a:lvl1pPr algn="ctr">
              <a:defRPr sz="3800">
                <a:solidFill>
                  <a:schemeClr val="tx1"/>
                </a:solidFill>
                <a:latin typeface="Arial Narrow"/>
                <a:cs typeface="Arial Narrow"/>
              </a:defRPr>
            </a:lvl1pPr>
          </a:lstStyle>
          <a:p>
            <a:r>
              <a:rPr lang="en-US" smtClean="0"/>
              <a:t>Click to edit Master title style</a:t>
            </a:r>
            <a:endParaRPr lang="en-US"/>
          </a:p>
        </p:txBody>
      </p:sp>
      <p:sp>
        <p:nvSpPr>
          <p:cNvPr id="3" name="Subtitle 2"/>
          <p:cNvSpPr>
            <a:spLocks noGrp="1"/>
          </p:cNvSpPr>
          <p:nvPr>
            <p:ph type="subTitle" idx="1"/>
          </p:nvPr>
        </p:nvSpPr>
        <p:spPr>
          <a:xfrm>
            <a:off x="1371600" y="4485838"/>
            <a:ext cx="6400800" cy="909007"/>
          </a:xfrm>
        </p:spPr>
        <p:txBody>
          <a:bodyPr>
            <a:normAutofit/>
          </a:bodyPr>
          <a:lstStyle>
            <a:lvl1pPr marL="0" indent="0" algn="ctr">
              <a:buNone/>
              <a:defRPr sz="2800">
                <a:solidFill>
                  <a:schemeClr val="tx1">
                    <a:lumMod val="50000"/>
                    <a:lumOff val="50000"/>
                  </a:schemeClr>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3039E59-E0F5-4952-B1AF-05446F310464}" type="datetime1">
              <a:rPr lang="en-US" smtClean="0">
                <a:solidFill>
                  <a:prstClr val="black">
                    <a:tint val="75000"/>
                  </a:prstClr>
                </a:solidFill>
              </a:rPr>
              <a:pPr/>
              <a:t>7/16/2015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B003045-F604-384C-B706-BA3F51489BDF}" type="slidenum">
              <a:rPr lang="en-US" smtClean="0">
                <a:solidFill>
                  <a:prstClr val="black">
                    <a:tint val="75000"/>
                  </a:prstClr>
                </a:solidFill>
              </a:rPr>
              <a:pPr/>
              <a:t>‹#›</a:t>
            </a:fld>
            <a:endParaRPr lang="en-US" dirty="0">
              <a:solidFill>
                <a:prstClr val="black">
                  <a:tint val="75000"/>
                </a:prstClr>
              </a:solidFill>
            </a:endParaRPr>
          </a:p>
        </p:txBody>
      </p:sp>
      <p:sp>
        <p:nvSpPr>
          <p:cNvPr id="7" name="fc" descr="Confidential"/>
          <p:cNvSpPr txBox="1"/>
          <p:nvPr userDrawn="1"/>
        </p:nvSpPr>
        <p:spPr>
          <a:xfrm>
            <a:off x="0" y="6642100"/>
            <a:ext cx="9144000" cy="246221"/>
          </a:xfrm>
          <a:prstGeom prst="rect">
            <a:avLst/>
          </a:prstGeom>
          <a:noFill/>
        </p:spPr>
        <p:txBody>
          <a:bodyPr vert="horz" rtlCol="0">
            <a:spAutoFit/>
          </a:bodyPr>
          <a:lstStyle/>
          <a:p>
            <a:pPr algn="ctr"/>
            <a:r>
              <a:rPr lang="en-US" sz="1000" b="1" i="0" u="none" baseline="0" smtClean="0">
                <a:solidFill>
                  <a:srgbClr val="FF0000"/>
                </a:solidFill>
                <a:latin typeface="arial"/>
              </a:rPr>
              <a:t>Confidential</a:t>
            </a:r>
            <a:endParaRPr lang="en-US" sz="1000" b="1" i="0" u="none" baseline="0">
              <a:solidFill>
                <a:srgbClr val="FF0000"/>
              </a:solidFill>
              <a:latin typeface="arial"/>
            </a:endParaRPr>
          </a:p>
        </p:txBody>
      </p:sp>
    </p:spTree>
    <p:extLst>
      <p:ext uri="{BB962C8B-B14F-4D97-AF65-F5344CB8AC3E}">
        <p14:creationId xmlns:p14="http://schemas.microsoft.com/office/powerpoint/2010/main" val="16436521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6951" y="225793"/>
            <a:ext cx="8229600" cy="718595"/>
          </a:xfrm>
        </p:spPr>
        <p:txBody>
          <a:bodyPr anchor="t">
            <a:normAutofit/>
          </a:bodyPr>
          <a:lstStyle>
            <a:lvl1pPr algn="l">
              <a:defRPr sz="2800" b="0" i="0" cap="all">
                <a:solidFill>
                  <a:srgbClr val="8C1114"/>
                </a:solidFill>
                <a:latin typeface="Arial Narrow Bold"/>
                <a:cs typeface="Arial Narrow Bold"/>
              </a:defRPr>
            </a:lvl1pPr>
          </a:lstStyle>
          <a:p>
            <a:r>
              <a:rPr lang="en-US" dirty="0" smtClean="0"/>
              <a:t>Click to edit Master title style</a:t>
            </a:r>
            <a:endParaRPr lang="en-US" dirty="0"/>
          </a:p>
        </p:txBody>
      </p:sp>
      <p:sp>
        <p:nvSpPr>
          <p:cNvPr id="3" name="Content Placeholder 2"/>
          <p:cNvSpPr>
            <a:spLocks noGrp="1"/>
          </p:cNvSpPr>
          <p:nvPr>
            <p:ph idx="1"/>
          </p:nvPr>
        </p:nvSpPr>
        <p:spPr>
          <a:xfrm>
            <a:off x="310669" y="1058365"/>
            <a:ext cx="8229600" cy="4525963"/>
          </a:xfrm>
        </p:spPr>
        <p:txBody>
          <a:bodyPr>
            <a:normAutofit/>
          </a:bodyPr>
          <a:lstStyle>
            <a:lvl1pPr marL="284163" indent="-284163">
              <a:spcBef>
                <a:spcPts val="2000"/>
              </a:spcBef>
              <a:buClr>
                <a:srgbClr val="D9B37A"/>
              </a:buClr>
              <a:buFont typeface="Wingdings" charset="2"/>
              <a:buChar char="§"/>
              <a:defRPr sz="2200">
                <a:solidFill>
                  <a:schemeClr val="tx1"/>
                </a:solidFill>
                <a:latin typeface="Arial Narrow"/>
                <a:cs typeface="Arial Narrow"/>
              </a:defRPr>
            </a:lvl1pPr>
            <a:lvl2pPr>
              <a:buClr>
                <a:srgbClr val="D9B37A"/>
              </a:buClr>
              <a:defRPr sz="2000">
                <a:solidFill>
                  <a:schemeClr val="tx1"/>
                </a:solidFill>
                <a:latin typeface="Arial Narrow"/>
                <a:cs typeface="Arial Narrow"/>
              </a:defRPr>
            </a:lvl2pPr>
            <a:lvl3pPr marL="1139825" indent="-225425">
              <a:buClr>
                <a:srgbClr val="D9B37A"/>
              </a:buClr>
              <a:buFont typeface="Wingdings" charset="2"/>
              <a:buChar char="§"/>
              <a:defRPr sz="1800">
                <a:solidFill>
                  <a:schemeClr val="tx1"/>
                </a:solidFill>
                <a:latin typeface="Arial Narrow"/>
                <a:cs typeface="Arial Narrow"/>
              </a:defRPr>
            </a:lvl3pPr>
            <a:lvl4pPr>
              <a:buClr>
                <a:srgbClr val="D9B37A"/>
              </a:buClr>
              <a:defRPr sz="1600">
                <a:solidFill>
                  <a:schemeClr val="tx1"/>
                </a:solidFill>
                <a:latin typeface="Arial Narrow"/>
                <a:cs typeface="Arial Narrow"/>
              </a:defRPr>
            </a:lvl4pPr>
            <a:lvl5pPr>
              <a:buClr>
                <a:srgbClr val="D9B37A"/>
              </a:buClr>
              <a:buFont typeface="Wingdings" charset="2"/>
              <a:buChar char="§"/>
              <a:defRPr sz="1400">
                <a:solidFill>
                  <a:schemeClr val="tx1"/>
                </a:solidFill>
                <a:latin typeface="Arial Narrow"/>
                <a:cs typeface="Arial Narrow"/>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smtClean="0"/>
          </a:p>
          <a:p>
            <a:pPr lvl="0"/>
            <a:endParaRPr lang="en-US" dirty="0"/>
          </a:p>
        </p:txBody>
      </p:sp>
      <p:sp>
        <p:nvSpPr>
          <p:cNvPr id="4" name="Date Placeholder 3"/>
          <p:cNvSpPr>
            <a:spLocks noGrp="1"/>
          </p:cNvSpPr>
          <p:nvPr>
            <p:ph type="dt" sz="half" idx="10"/>
          </p:nvPr>
        </p:nvSpPr>
        <p:spPr/>
        <p:txBody>
          <a:bodyPr/>
          <a:lstStyle/>
          <a:p>
            <a:fld id="{55437526-16ED-4940-8A1E-16B95979909E}" type="datetime1">
              <a:rPr lang="en-US" smtClean="0">
                <a:solidFill>
                  <a:prstClr val="black">
                    <a:tint val="75000"/>
                  </a:prstClr>
                </a:solidFill>
              </a:rPr>
              <a:pPr/>
              <a:t>7/16/2015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B003045-F604-384C-B706-BA3F51489BD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74397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09469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3214" y="2100980"/>
            <a:ext cx="7772400" cy="1362075"/>
          </a:xfrm>
        </p:spPr>
        <p:txBody>
          <a:bodyPr anchor="b" anchorCtr="0"/>
          <a:lstStyle>
            <a:lvl1pPr algn="l">
              <a:defRPr sz="4000" b="1" cap="all" baseline="0"/>
            </a:lvl1pPr>
          </a:lstStyle>
          <a:p>
            <a:r>
              <a:rPr lang="en-US" dirty="0" smtClean="0"/>
              <a:t>Divider slide title</a:t>
            </a:r>
            <a:endParaRPr lang="en-US" dirty="0"/>
          </a:p>
        </p:txBody>
      </p:sp>
      <p:sp>
        <p:nvSpPr>
          <p:cNvPr id="3" name="Text Placeholder 2"/>
          <p:cNvSpPr>
            <a:spLocks noGrp="1"/>
          </p:cNvSpPr>
          <p:nvPr>
            <p:ph type="body" idx="1" hasCustomPrompt="1"/>
          </p:nvPr>
        </p:nvSpPr>
        <p:spPr>
          <a:xfrm>
            <a:off x="723214" y="3473251"/>
            <a:ext cx="7772400" cy="672974"/>
          </a:xfrm>
        </p:spPr>
        <p:txBody>
          <a:bodyPr anchor="t" anchorCtr="0"/>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Divider slide subtitle</a:t>
            </a:r>
          </a:p>
        </p:txBody>
      </p:sp>
      <p:sp>
        <p:nvSpPr>
          <p:cNvPr id="4" name="Date Placeholder 3"/>
          <p:cNvSpPr>
            <a:spLocks noGrp="1"/>
          </p:cNvSpPr>
          <p:nvPr>
            <p:ph type="dt" sz="half" idx="10"/>
          </p:nvPr>
        </p:nvSpPr>
        <p:spPr/>
        <p:txBody>
          <a:bodyPr/>
          <a:lstStyle/>
          <a:p>
            <a:fld id="{5D34E678-92DE-F346-B71E-CBE72153218B}" type="datetime1">
              <a:rPr lang="en-US" smtClean="0">
                <a:solidFill>
                  <a:prstClr val="black">
                    <a:tint val="75000"/>
                  </a:prstClr>
                </a:solidFill>
              </a:rPr>
              <a:pPr/>
              <a:t>7/16/2015</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C885F27-EC74-0446-AD2E-72DDAF6DDAD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117851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4E45C-0926-FC44-85A4-A02569B66C9C}" type="datetime1">
              <a:rPr lang="en-US" smtClean="0">
                <a:solidFill>
                  <a:prstClr val="black">
                    <a:tint val="75000"/>
                  </a:prstClr>
                </a:solidFill>
              </a:rPr>
              <a:pPr/>
              <a:t>7/16/2015</a:t>
            </a:fld>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C885F27-EC74-0446-AD2E-72DDAF6DDAD2}" type="slidenum">
              <a:rPr lang="en-US" smtClean="0">
                <a:solidFill>
                  <a:prstClr val="black">
                    <a:tint val="75000"/>
                  </a:prstClr>
                </a:solidFill>
              </a:rPr>
              <a:pPr/>
              <a:t>‹#›</a:t>
            </a:fld>
            <a:endParaRPr lang="en-US" dirty="0">
              <a:solidFill>
                <a:prstClr val="black">
                  <a:tint val="75000"/>
                </a:prstClr>
              </a:solidFill>
            </a:endParaRPr>
          </a:p>
        </p:txBody>
      </p:sp>
      <p:sp>
        <p:nvSpPr>
          <p:cNvPr id="6" name="Text Placeholder 5"/>
          <p:cNvSpPr>
            <a:spLocks noGrp="1"/>
          </p:cNvSpPr>
          <p:nvPr>
            <p:ph type="body" sz="quarter" idx="13" hasCustomPrompt="1"/>
          </p:nvPr>
        </p:nvSpPr>
        <p:spPr>
          <a:xfrm>
            <a:off x="457200" y="865015"/>
            <a:ext cx="8229600" cy="4399136"/>
          </a:xfrm>
        </p:spPr>
        <p:txBody>
          <a:bodyPr>
            <a:normAutofit/>
          </a:bodyPr>
          <a:lstStyle>
            <a:lvl1pPr marL="0" indent="0">
              <a:buNone/>
              <a:defRPr sz="6000"/>
            </a:lvl1pPr>
          </a:lstStyle>
          <a:p>
            <a:pPr lvl="0"/>
            <a:r>
              <a:rPr lang="en-US" dirty="0" smtClean="0"/>
              <a:t>“	Big, punchy quotes go 	here. They are set in 	sentence case in 60pt 	with green accent.	”</a:t>
            </a:r>
          </a:p>
        </p:txBody>
      </p:sp>
    </p:spTree>
    <p:extLst>
      <p:ext uri="{BB962C8B-B14F-4D97-AF65-F5344CB8AC3E}">
        <p14:creationId xmlns:p14="http://schemas.microsoft.com/office/powerpoint/2010/main" val="5399695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6944" y="225793"/>
            <a:ext cx="8229600" cy="629041"/>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10662" y="1052045"/>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C90B5371-A154-4A01-A3B6-4E686AC45530}" type="datetime1">
              <a:rPr lang="en-US" smtClean="0">
                <a:solidFill>
                  <a:prstClr val="black">
                    <a:tint val="75000"/>
                  </a:prstClr>
                </a:solidFill>
              </a:rPr>
              <a:pPr defTabSz="457200"/>
              <a:t>7/16/2015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0B003045-F604-384C-B706-BA3F51489BDF}" type="slidenum">
              <a:rPr lang="en-US" smtClean="0">
                <a:solidFill>
                  <a:prstClr val="black">
                    <a:tint val="75000"/>
                  </a:prstClr>
                </a:solidFill>
              </a:rPr>
              <a:pPr defTabSz="457200"/>
              <a:t>‹#›</a:t>
            </a:fld>
            <a:endParaRPr lang="en-US" dirty="0">
              <a:solidFill>
                <a:prstClr val="black">
                  <a:tint val="75000"/>
                </a:prstClr>
              </a:solidFill>
            </a:endParaRPr>
          </a:p>
        </p:txBody>
      </p:sp>
      <p:sp>
        <p:nvSpPr>
          <p:cNvPr id="7" name="fc" descr="Confidential"/>
          <p:cNvSpPr txBox="1"/>
          <p:nvPr userDrawn="1"/>
        </p:nvSpPr>
        <p:spPr>
          <a:xfrm>
            <a:off x="0" y="6642100"/>
            <a:ext cx="9144000" cy="246221"/>
          </a:xfrm>
          <a:prstGeom prst="rect">
            <a:avLst/>
          </a:prstGeom>
          <a:noFill/>
        </p:spPr>
        <p:txBody>
          <a:bodyPr vert="horz" rtlCol="0">
            <a:spAutoFit/>
          </a:bodyPr>
          <a:lstStyle/>
          <a:p>
            <a:pPr algn="ctr"/>
            <a:r>
              <a:rPr lang="en-US" sz="1000" b="1" i="0" u="none" baseline="0" smtClean="0">
                <a:solidFill>
                  <a:srgbClr val="FF0000"/>
                </a:solidFill>
                <a:latin typeface="arial"/>
              </a:rPr>
              <a:t>Confidential</a:t>
            </a:r>
            <a:endParaRPr lang="en-US" sz="1000" b="1" i="0" u="none" baseline="0">
              <a:solidFill>
                <a:srgbClr val="FF0000"/>
              </a:solidFill>
              <a:latin typeface="arial"/>
            </a:endParaRPr>
          </a:p>
        </p:txBody>
      </p:sp>
    </p:spTree>
    <p:extLst>
      <p:ext uri="{BB962C8B-B14F-4D97-AF65-F5344CB8AC3E}">
        <p14:creationId xmlns:p14="http://schemas.microsoft.com/office/powerpoint/2010/main" val="1253298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ftr="0" dt="0"/>
  <p:txStyles>
    <p:titleStyle>
      <a:lvl1pPr algn="l" defTabSz="457200" rtl="0" eaLnBrk="1" latinLnBrk="0" hangingPunct="1">
        <a:spcBef>
          <a:spcPct val="0"/>
        </a:spcBef>
        <a:buNone/>
        <a:defRPr sz="2800" kern="1200" cap="all">
          <a:solidFill>
            <a:srgbClr val="B7013C"/>
          </a:solidFill>
          <a:latin typeface="Arial Narrow"/>
          <a:ea typeface="+mj-ea"/>
          <a:cs typeface="Arial Narrow"/>
        </a:defRPr>
      </a:lvl1pPr>
    </p:titleStyle>
    <p:bodyStyle>
      <a:lvl1pPr marL="284163" indent="-284163" algn="l" defTabSz="457200" rtl="0" eaLnBrk="1" latinLnBrk="0" hangingPunct="1">
        <a:spcBef>
          <a:spcPts val="2000"/>
        </a:spcBef>
        <a:buClr>
          <a:srgbClr val="C9A671"/>
        </a:buClr>
        <a:buFont typeface="Wingdings" charset="2"/>
        <a:buChar char="§"/>
        <a:defRPr sz="2200" kern="1200">
          <a:solidFill>
            <a:schemeClr val="tx1"/>
          </a:solidFill>
          <a:latin typeface="Arial Narrow"/>
          <a:ea typeface="+mn-ea"/>
          <a:cs typeface="Arial Narrow"/>
        </a:defRPr>
      </a:lvl1pPr>
      <a:lvl2pPr marL="742950" indent="-285750" algn="l" defTabSz="457200" rtl="0" eaLnBrk="1" latinLnBrk="0" hangingPunct="1">
        <a:spcBef>
          <a:spcPct val="20000"/>
        </a:spcBef>
        <a:buClr>
          <a:srgbClr val="C9A671"/>
        </a:buClr>
        <a:buFont typeface="Arial"/>
        <a:buChar char="–"/>
        <a:defRPr sz="2000" kern="1200">
          <a:solidFill>
            <a:schemeClr val="tx1"/>
          </a:solidFill>
          <a:latin typeface="Arial Narrow"/>
          <a:ea typeface="+mn-ea"/>
          <a:cs typeface="Arial Narrow"/>
        </a:defRPr>
      </a:lvl2pPr>
      <a:lvl3pPr marL="1143000" indent="-228600" algn="l" defTabSz="457200" rtl="0" eaLnBrk="1" latinLnBrk="0" hangingPunct="1">
        <a:spcBef>
          <a:spcPct val="20000"/>
        </a:spcBef>
        <a:buClr>
          <a:srgbClr val="C9A671"/>
        </a:buClr>
        <a:buFont typeface="Wingdings" charset="2"/>
        <a:buChar char="§"/>
        <a:defRPr sz="1800" kern="1200">
          <a:solidFill>
            <a:schemeClr val="tx1"/>
          </a:solidFill>
          <a:latin typeface="Arial Narrow"/>
          <a:ea typeface="+mn-ea"/>
          <a:cs typeface="Arial Narrow"/>
        </a:defRPr>
      </a:lvl3pPr>
      <a:lvl4pPr marL="1600200" indent="-228600" algn="l" defTabSz="457200" rtl="0" eaLnBrk="1" latinLnBrk="0" hangingPunct="1">
        <a:spcBef>
          <a:spcPct val="20000"/>
        </a:spcBef>
        <a:buClr>
          <a:srgbClr val="C9A671"/>
        </a:buClr>
        <a:buFont typeface="Arial"/>
        <a:buChar char="–"/>
        <a:defRPr sz="1600" kern="1200">
          <a:solidFill>
            <a:schemeClr val="tx1"/>
          </a:solidFill>
          <a:latin typeface="Arial Narrow"/>
          <a:ea typeface="+mn-ea"/>
          <a:cs typeface="Arial Narrow"/>
        </a:defRPr>
      </a:lvl4pPr>
      <a:lvl5pPr marL="2057400" indent="-228600" algn="l" defTabSz="457200" rtl="0" eaLnBrk="1" latinLnBrk="0" hangingPunct="1">
        <a:spcBef>
          <a:spcPct val="20000"/>
        </a:spcBef>
        <a:buClr>
          <a:srgbClr val="C9A671"/>
        </a:buClr>
        <a:buFont typeface="Wingdings" charset="2"/>
        <a:buChar char="§"/>
        <a:defRPr sz="1400" kern="1200">
          <a:solidFill>
            <a:schemeClr val="tx1"/>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Smirnoff watermelon mimosa – INNOV Permanent </a:t>
            </a:r>
            <a:r>
              <a:rPr lang="en-US" dirty="0" err="1" smtClean="0"/>
              <a:t>sku</a:t>
            </a:r>
            <a:endParaRPr lang="en-US" dirty="0"/>
          </a:p>
        </p:txBody>
      </p:sp>
      <p:sp>
        <p:nvSpPr>
          <p:cNvPr id="4" name="Slide Number Placeholder 3"/>
          <p:cNvSpPr>
            <a:spLocks noGrp="1"/>
          </p:cNvSpPr>
          <p:nvPr>
            <p:ph type="sldNum" sz="quarter" idx="12"/>
          </p:nvPr>
        </p:nvSpPr>
        <p:spPr/>
        <p:txBody>
          <a:bodyPr/>
          <a:lstStyle/>
          <a:p>
            <a:fld id="{0B003045-F604-384C-B706-BA3F51489BDF}" type="slidenum">
              <a:rPr lang="en-US" smtClean="0">
                <a:solidFill>
                  <a:prstClr val="black">
                    <a:tint val="75000"/>
                  </a:prstClr>
                </a:solidFill>
              </a:rPr>
              <a:pPr/>
              <a:t>1</a:t>
            </a:fld>
            <a:endParaRPr lang="en-US" dirty="0">
              <a:solidFill>
                <a:prstClr val="black">
                  <a:tint val="75000"/>
                </a:prstClr>
              </a:solidFill>
            </a:endParaRPr>
          </a:p>
        </p:txBody>
      </p:sp>
      <p:sp>
        <p:nvSpPr>
          <p:cNvPr id="5" name="Content Placeholder 3"/>
          <p:cNvSpPr>
            <a:spLocks noGrp="1"/>
          </p:cNvSpPr>
          <p:nvPr>
            <p:ph idx="1"/>
          </p:nvPr>
        </p:nvSpPr>
        <p:spPr>
          <a:xfrm>
            <a:off x="76200" y="811252"/>
            <a:ext cx="8839200" cy="3836948"/>
          </a:xfrm>
          <a:prstGeom prst="rect">
            <a:avLst/>
          </a:prstGeom>
        </p:spPr>
        <p:txBody>
          <a:bodyPr wrap="square">
            <a:spAutoFit/>
          </a:bodyPr>
          <a:lstStyle/>
          <a:p>
            <a:pPr marL="0" indent="0">
              <a:buNone/>
            </a:pPr>
            <a:r>
              <a:rPr lang="en-US" sz="1200" b="1" u="sng" dirty="0" smtClean="0">
                <a:cs typeface="Arial" pitchFamily="34" charset="0"/>
              </a:rPr>
              <a:t>SITUATION</a:t>
            </a:r>
          </a:p>
          <a:p>
            <a:pPr marL="284163" lvl="1" indent="-284163">
              <a:spcBef>
                <a:spcPts val="600"/>
              </a:spcBef>
              <a:buSzPct val="150000"/>
              <a:buFont typeface="Wingdings" charset="2"/>
              <a:buChar char="§"/>
              <a:defRPr/>
            </a:pPr>
            <a:r>
              <a:rPr lang="en-US" sz="1200" dirty="0">
                <a:latin typeface="Century Gothic" panose="020B0502020202020204" pitchFamily="34" charset="0"/>
              </a:rPr>
              <a:t>Smirnoff Ice, the pioneer of credible and delicious mixed drinks, has created a new sparkly, celebratory malt-based cocktail line .  This is the third Variant in the seasonal line  following the launch of SI Peach Bellini and Sparkling Crisp Apple. Smirnoff Ice Sparkling Malt Mixed Drinks are crafted with the freshest fruit flavors and perfect amount of sparkle.</a:t>
            </a:r>
          </a:p>
          <a:p>
            <a:pPr marL="0" indent="0">
              <a:buNone/>
            </a:pPr>
            <a:r>
              <a:rPr lang="en-US" sz="1200" b="1" u="sng" dirty="0" smtClean="0">
                <a:cs typeface="Arial" pitchFamily="34" charset="0"/>
              </a:rPr>
              <a:t>IDEA</a:t>
            </a:r>
            <a:endParaRPr lang="en-US" sz="1200" b="1" u="sng" dirty="0">
              <a:cs typeface="Arial" pitchFamily="34" charset="0"/>
            </a:endParaRPr>
          </a:p>
          <a:p>
            <a:pPr marL="284163" lvl="1" indent="-284163">
              <a:spcBef>
                <a:spcPts val="600"/>
              </a:spcBef>
              <a:buSzPct val="150000"/>
              <a:buFont typeface="Wingdings" charset="2"/>
              <a:buChar char="§"/>
              <a:defRPr/>
            </a:pPr>
            <a:r>
              <a:rPr lang="en-US" sz="1200" dirty="0">
                <a:latin typeface="Century Gothic" panose="020B0502020202020204" pitchFamily="34" charset="0"/>
              </a:rPr>
              <a:t>These new drinks deliver a premium taste experience with the perfect balance of flavor, sweetness, alcohol, and a little extra carbonation. Not too sweet or overly flavored. Watermelon Mimosa is a refreshing mixture of </a:t>
            </a:r>
            <a:r>
              <a:rPr lang="en-US" sz="1200" dirty="0" err="1">
                <a:latin typeface="Century Gothic" panose="020B0502020202020204" pitchFamily="34" charset="0"/>
              </a:rPr>
              <a:t>Prosecco</a:t>
            </a:r>
            <a:r>
              <a:rPr lang="en-US" sz="1200" dirty="0">
                <a:latin typeface="Century Gothic" panose="020B0502020202020204" pitchFamily="34" charset="0"/>
              </a:rPr>
              <a:t>, Watermelon and Berry Flavors.</a:t>
            </a:r>
          </a:p>
          <a:p>
            <a:pPr marL="0" indent="0">
              <a:buNone/>
            </a:pPr>
            <a:r>
              <a:rPr lang="en-US" sz="1200" b="1" u="sng" dirty="0" smtClean="0"/>
              <a:t>HOW IT WORKS</a:t>
            </a:r>
          </a:p>
          <a:p>
            <a:pPr>
              <a:spcBef>
                <a:spcPts val="600"/>
              </a:spcBef>
              <a:buSzPct val="150000"/>
              <a:tabLst>
                <a:tab pos="344488" algn="l"/>
              </a:tabLst>
              <a:defRPr/>
            </a:pPr>
            <a:r>
              <a:rPr lang="en-US" sz="1200" dirty="0">
                <a:latin typeface="Century Gothic" panose="020B0502020202020204" pitchFamily="34" charset="0"/>
              </a:rPr>
              <a:t>Premium Malt Beverage. 5.8% ABV</a:t>
            </a:r>
          </a:p>
          <a:p>
            <a:pPr>
              <a:spcBef>
                <a:spcPts val="600"/>
              </a:spcBef>
              <a:buSzPct val="150000"/>
              <a:tabLst>
                <a:tab pos="0" algn="l"/>
              </a:tabLst>
              <a:defRPr/>
            </a:pPr>
            <a:r>
              <a:rPr lang="en-US" sz="1200" dirty="0">
                <a:latin typeface="Century Gothic" panose="020B0502020202020204" pitchFamily="34" charset="0"/>
              </a:rPr>
              <a:t>Available wherever premium beer </a:t>
            </a:r>
            <a:r>
              <a:rPr lang="en-US" sz="1200" dirty="0" smtClean="0">
                <a:latin typeface="Century Gothic" panose="020B0502020202020204" pitchFamily="34" charset="0"/>
              </a:rPr>
              <a:t>is </a:t>
            </a:r>
            <a:r>
              <a:rPr lang="en-US" sz="1200" dirty="0">
                <a:latin typeface="Century Gothic" panose="020B0502020202020204" pitchFamily="34" charset="0"/>
              </a:rPr>
              <a:t>sold. Suggested PTC equal to </a:t>
            </a:r>
            <a:r>
              <a:rPr lang="en-US" sz="1200" dirty="0" smtClean="0">
                <a:latin typeface="Century Gothic" panose="020B0502020202020204" pitchFamily="34" charset="0"/>
              </a:rPr>
              <a:t/>
            </a:r>
            <a:br>
              <a:rPr lang="en-US" sz="1200" dirty="0" smtClean="0">
                <a:latin typeface="Century Gothic" panose="020B0502020202020204" pitchFamily="34" charset="0"/>
              </a:rPr>
            </a:br>
            <a:r>
              <a:rPr lang="en-US" sz="1200" dirty="0" smtClean="0">
                <a:latin typeface="Century Gothic" panose="020B0502020202020204" pitchFamily="34" charset="0"/>
              </a:rPr>
              <a:t>current </a:t>
            </a:r>
            <a:r>
              <a:rPr lang="en-US" sz="1200" dirty="0">
                <a:latin typeface="Century Gothic" panose="020B0502020202020204" pitchFamily="34" charset="0"/>
              </a:rPr>
              <a:t>Smirnoff Ice pricing per </a:t>
            </a:r>
            <a:r>
              <a:rPr lang="en-US" sz="1200" dirty="0" smtClean="0">
                <a:latin typeface="Century Gothic" panose="020B0502020202020204" pitchFamily="34" charset="0"/>
              </a:rPr>
              <a:t>6-pack </a:t>
            </a:r>
            <a:r>
              <a:rPr lang="en-US" sz="1200" dirty="0">
                <a:latin typeface="Century Gothic" panose="020B0502020202020204" pitchFamily="34" charset="0"/>
              </a:rPr>
              <a:t>of 11.2oz bottles also </a:t>
            </a:r>
            <a:r>
              <a:rPr lang="en-US" sz="1200" dirty="0" smtClean="0">
                <a:latin typeface="Century Gothic" panose="020B0502020202020204" pitchFamily="34" charset="0"/>
              </a:rPr>
              <a:t>available </a:t>
            </a:r>
            <a:r>
              <a:rPr lang="en-US" sz="1200" dirty="0">
                <a:latin typeface="Century Gothic" panose="020B0502020202020204" pitchFamily="34" charset="0"/>
              </a:rPr>
              <a:t>in 24oz Bopper.</a:t>
            </a:r>
          </a:p>
          <a:p>
            <a:pPr>
              <a:spcBef>
                <a:spcPts val="600"/>
              </a:spcBef>
              <a:buSzPct val="150000"/>
              <a:tabLst>
                <a:tab pos="0" algn="l"/>
              </a:tabLst>
              <a:defRPr/>
            </a:pPr>
            <a:r>
              <a:rPr lang="en-US" sz="1200" dirty="0">
                <a:latin typeface="Century Gothic" panose="020B0502020202020204" pitchFamily="34" charset="0"/>
              </a:rPr>
              <a:t>Targeted Retail Timing:  Permanent SKU Apr/May</a:t>
            </a:r>
          </a:p>
          <a:p>
            <a:pPr>
              <a:spcBef>
                <a:spcPts val="600"/>
              </a:spcBef>
              <a:buSzPct val="150000"/>
              <a:tabLst>
                <a:tab pos="0" algn="l"/>
              </a:tabLst>
              <a:defRPr/>
            </a:pPr>
            <a:r>
              <a:rPr lang="en-US" sz="1200" dirty="0" smtClean="0">
                <a:latin typeface="Century Gothic" panose="020B0502020202020204" pitchFamily="34" charset="0"/>
              </a:rPr>
              <a:t>Targeted </a:t>
            </a:r>
            <a:r>
              <a:rPr lang="en-US" sz="1200" dirty="0">
                <a:latin typeface="Century Gothic" panose="020B0502020202020204" pitchFamily="34" charset="0"/>
              </a:rPr>
              <a:t>1</a:t>
            </a:r>
            <a:r>
              <a:rPr lang="en-US" sz="1200" baseline="30000" dirty="0">
                <a:latin typeface="Century Gothic" panose="020B0502020202020204" pitchFamily="34" charset="0"/>
              </a:rPr>
              <a:t>st</a:t>
            </a:r>
            <a:r>
              <a:rPr lang="en-US" sz="1200" dirty="0">
                <a:latin typeface="Century Gothic" panose="020B0502020202020204" pitchFamily="34" charset="0"/>
              </a:rPr>
              <a:t> Ship: Mar </a:t>
            </a:r>
            <a:r>
              <a:rPr lang="en-US" sz="1200" dirty="0" smtClean="0">
                <a:latin typeface="Century Gothic" panose="020B0502020202020204" pitchFamily="34" charset="0"/>
              </a:rPr>
              <a:t>2015</a:t>
            </a:r>
            <a:endParaRPr lang="en-GB" sz="1200" dirty="0">
              <a:latin typeface="Century Gothic" panose="020B0502020202020204" pitchFamily="34" charset="0"/>
            </a:endParaRPr>
          </a:p>
        </p:txBody>
      </p:sp>
      <p:pic>
        <p:nvPicPr>
          <p:cNvPr id="6" name="Picture 2" descr="D:\PersonalData\CallaKat\Desktop\Watermelon Mimosa\SM_6Pack_Carrier_01_Front_L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47267" y="3474144"/>
            <a:ext cx="2520533" cy="2774256"/>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3" descr="D:\PersonalData\CallaKat\Desktop\Watermelon Mimosa\Smir_11_2oz_Bottle_Front_L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3512181"/>
            <a:ext cx="908467" cy="2677079"/>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tretch/>
        </p:blipFill>
        <p:spPr bwMode="auto">
          <a:xfrm>
            <a:off x="228600" y="5000012"/>
            <a:ext cx="1659482" cy="1171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TextBox 7"/>
          <p:cNvSpPr txBox="1"/>
          <p:nvPr/>
        </p:nvSpPr>
        <p:spPr>
          <a:xfrm>
            <a:off x="411707" y="4764604"/>
            <a:ext cx="1295400" cy="307777"/>
          </a:xfrm>
          <a:prstGeom prst="rect">
            <a:avLst/>
          </a:prstGeom>
          <a:noFill/>
        </p:spPr>
        <p:txBody>
          <a:bodyPr wrap="square" rtlCol="0">
            <a:spAutoFit/>
          </a:bodyPr>
          <a:lstStyle/>
          <a:p>
            <a:pPr algn="ctr"/>
            <a:r>
              <a:rPr lang="en-US" sz="1400" b="1" dirty="0" smtClean="0"/>
              <a:t>BOTTLE UPC</a:t>
            </a:r>
            <a:endParaRPr lang="en-US" sz="1400" b="1" dirty="0"/>
          </a:p>
        </p:txBody>
      </p:sp>
      <p:sp>
        <p:nvSpPr>
          <p:cNvPr id="10" name="TextBox 9"/>
          <p:cNvSpPr txBox="1"/>
          <p:nvPr/>
        </p:nvSpPr>
        <p:spPr>
          <a:xfrm>
            <a:off x="2133600" y="4764604"/>
            <a:ext cx="1295400" cy="307777"/>
          </a:xfrm>
          <a:prstGeom prst="rect">
            <a:avLst/>
          </a:prstGeom>
          <a:noFill/>
        </p:spPr>
        <p:txBody>
          <a:bodyPr wrap="square" rtlCol="0">
            <a:spAutoFit/>
          </a:bodyPr>
          <a:lstStyle/>
          <a:p>
            <a:pPr algn="ctr"/>
            <a:r>
              <a:rPr lang="en-US" sz="1400" b="1" dirty="0" smtClean="0"/>
              <a:t>CARTON UPC</a:t>
            </a:r>
            <a:endParaRPr lang="en-US" sz="1400" b="1" dirty="0"/>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4995326"/>
            <a:ext cx="1600200" cy="11811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1425" y="4985801"/>
            <a:ext cx="1581150" cy="12001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3" name="TextBox 12"/>
          <p:cNvSpPr txBox="1"/>
          <p:nvPr/>
        </p:nvSpPr>
        <p:spPr>
          <a:xfrm>
            <a:off x="3924300" y="4764604"/>
            <a:ext cx="1295400" cy="307777"/>
          </a:xfrm>
          <a:prstGeom prst="rect">
            <a:avLst/>
          </a:prstGeom>
          <a:noFill/>
        </p:spPr>
        <p:txBody>
          <a:bodyPr wrap="square" rtlCol="0">
            <a:spAutoFit/>
          </a:bodyPr>
          <a:lstStyle/>
          <a:p>
            <a:pPr algn="ctr"/>
            <a:r>
              <a:rPr lang="en-US" sz="1400" b="1" dirty="0" smtClean="0"/>
              <a:t>SHIPPER UPC</a:t>
            </a:r>
            <a:endParaRPr lang="en-US" sz="1400" b="1" dirty="0"/>
          </a:p>
        </p:txBody>
      </p:sp>
    </p:spTree>
    <p:extLst>
      <p:ext uri="{BB962C8B-B14F-4D97-AF65-F5344CB8AC3E}">
        <p14:creationId xmlns:p14="http://schemas.microsoft.com/office/powerpoint/2010/main" val="3764003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Smirnoff ice sparkling 12 pack – SEASONAL </a:t>
            </a:r>
            <a:endParaRPr lang="en-US" dirty="0"/>
          </a:p>
        </p:txBody>
      </p:sp>
      <p:sp>
        <p:nvSpPr>
          <p:cNvPr id="4" name="Slide Number Placeholder 3"/>
          <p:cNvSpPr>
            <a:spLocks noGrp="1"/>
          </p:cNvSpPr>
          <p:nvPr>
            <p:ph type="sldNum" sz="quarter" idx="12"/>
          </p:nvPr>
        </p:nvSpPr>
        <p:spPr/>
        <p:txBody>
          <a:bodyPr/>
          <a:lstStyle/>
          <a:p>
            <a:fld id="{0B003045-F604-384C-B706-BA3F51489BDF}" type="slidenum">
              <a:rPr lang="en-US" smtClean="0">
                <a:solidFill>
                  <a:prstClr val="black">
                    <a:tint val="75000"/>
                  </a:prstClr>
                </a:solidFill>
              </a:rPr>
              <a:pPr/>
              <a:t>2</a:t>
            </a:fld>
            <a:endParaRPr lang="en-US" dirty="0">
              <a:solidFill>
                <a:prstClr val="black">
                  <a:tint val="75000"/>
                </a:prstClr>
              </a:solidFill>
            </a:endParaRPr>
          </a:p>
        </p:txBody>
      </p:sp>
      <p:pic>
        <p:nvPicPr>
          <p:cNvPr id="6" name="Picture 8" descr="C:\Users\LeeLisa\AppData\Local\Microsoft\Windows\Temporary Internet Files\Content.Outlook\VNX4RKYS\3888599_TS7_Orbit_BackShippr_3D_01 (3).jpg"/>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38"/>
          <a:stretch/>
        </p:blipFill>
        <p:spPr bwMode="auto">
          <a:xfrm>
            <a:off x="4663730" y="2362200"/>
            <a:ext cx="4480270" cy="372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Box 7"/>
          <p:cNvSpPr txBox="1"/>
          <p:nvPr/>
        </p:nvSpPr>
        <p:spPr>
          <a:xfrm>
            <a:off x="228600" y="914400"/>
            <a:ext cx="8382000" cy="4632037"/>
          </a:xfrm>
          <a:prstGeom prst="rect">
            <a:avLst/>
          </a:prstGeom>
          <a:noFill/>
        </p:spPr>
        <p:txBody>
          <a:bodyPr wrap="square" rtlCol="0">
            <a:spAutoFit/>
          </a:bodyPr>
          <a:lstStyle/>
          <a:p>
            <a:pPr>
              <a:spcBef>
                <a:spcPts val="600"/>
              </a:spcBef>
            </a:pPr>
            <a:r>
              <a:rPr lang="en-US" sz="1600" dirty="0" smtClean="0">
                <a:latin typeface="Century Gothic" panose="020B0502020202020204" pitchFamily="34" charset="0"/>
                <a:cs typeface="Arial Narrow"/>
              </a:rPr>
              <a:t>Opportunity:</a:t>
            </a:r>
          </a:p>
          <a:p>
            <a:pPr indent="-285750">
              <a:spcBef>
                <a:spcPts val="600"/>
              </a:spcBef>
              <a:buFont typeface="Arial" panose="020B0604020202020204" pitchFamily="34" charset="0"/>
              <a:buChar char="•"/>
            </a:pPr>
            <a:r>
              <a:rPr lang="en-US" sz="1600" dirty="0" smtClean="0">
                <a:latin typeface="Century Gothic" panose="020B0502020202020204" pitchFamily="34" charset="0"/>
                <a:cs typeface="Arial Narrow"/>
              </a:rPr>
              <a:t>Female </a:t>
            </a:r>
            <a:r>
              <a:rPr lang="en-US" sz="1600" dirty="0">
                <a:latin typeface="Century Gothic" panose="020B0502020202020204" pitchFamily="34" charset="0"/>
                <a:cs typeface="Arial Narrow"/>
              </a:rPr>
              <a:t>consumers seek value and variety—The Smirnoff Ice party pack is a proven off-premise proposition to sample target consumers with multiple flavors at a value price point</a:t>
            </a:r>
          </a:p>
          <a:p>
            <a:pPr indent="-285750">
              <a:spcBef>
                <a:spcPts val="600"/>
              </a:spcBef>
              <a:buFont typeface="Arial" panose="020B0604020202020204" pitchFamily="34" charset="0"/>
              <a:buChar char="•"/>
            </a:pPr>
            <a:r>
              <a:rPr lang="en-US" sz="1600" dirty="0" smtClean="0">
                <a:latin typeface="Century Gothic" panose="020B0502020202020204" pitchFamily="34" charset="0"/>
                <a:cs typeface="Arial Narrow"/>
              </a:rPr>
              <a:t>Featuring </a:t>
            </a:r>
            <a:r>
              <a:rPr lang="en-US" sz="1600" dirty="0">
                <a:latin typeface="Century Gothic" panose="020B0502020202020204" pitchFamily="34" charset="0"/>
                <a:cs typeface="Arial Narrow"/>
              </a:rPr>
              <a:t>Sparkling Pink Grapefruit: grapefruit is HOT and Summer is the season for This Growing Cocktail</a:t>
            </a:r>
          </a:p>
          <a:p>
            <a:pPr indent="-285750">
              <a:spcBef>
                <a:spcPts val="600"/>
              </a:spcBef>
              <a:buFont typeface="Arial" panose="020B0604020202020204" pitchFamily="34" charset="0"/>
              <a:buChar char="•"/>
            </a:pPr>
            <a:endParaRPr lang="en-US" sz="1600" dirty="0">
              <a:latin typeface="Century Gothic" panose="020B0502020202020204" pitchFamily="34" charset="0"/>
              <a:cs typeface="Arial Narrow"/>
            </a:endParaRPr>
          </a:p>
          <a:p>
            <a:pPr>
              <a:spcBef>
                <a:spcPts val="600"/>
              </a:spcBef>
            </a:pPr>
            <a:r>
              <a:rPr lang="en-US" sz="1600" dirty="0" smtClean="0">
                <a:latin typeface="Century Gothic" panose="020B0502020202020204" pitchFamily="34" charset="0"/>
                <a:cs typeface="Arial Narrow"/>
              </a:rPr>
              <a:t>The Pack</a:t>
            </a:r>
            <a:r>
              <a:rPr lang="en-US" sz="1600" dirty="0">
                <a:latin typeface="Century Gothic" panose="020B0502020202020204" pitchFamily="34" charset="0"/>
                <a:cs typeface="Arial Narrow"/>
              </a:rPr>
              <a:t>: </a:t>
            </a:r>
            <a:endParaRPr lang="en-US" sz="1600" dirty="0" smtClean="0">
              <a:latin typeface="Century Gothic" panose="020B0502020202020204" pitchFamily="34" charset="0"/>
              <a:cs typeface="Arial Narrow"/>
            </a:endParaRPr>
          </a:p>
          <a:p>
            <a:pPr marL="285750" indent="-285750">
              <a:spcBef>
                <a:spcPts val="600"/>
              </a:spcBef>
              <a:buFont typeface="Arial" panose="020B0604020202020204" pitchFamily="34" charset="0"/>
              <a:buChar char="•"/>
            </a:pPr>
            <a:r>
              <a:rPr lang="en-US" sz="1600" dirty="0" smtClean="0">
                <a:latin typeface="Century Gothic" panose="020B0502020202020204" pitchFamily="34" charset="0"/>
                <a:cs typeface="Arial Narrow"/>
              </a:rPr>
              <a:t>Smirnoff </a:t>
            </a:r>
            <a:r>
              <a:rPr lang="en-US" sz="1600" dirty="0">
                <a:latin typeface="Century Gothic" panose="020B0502020202020204" pitchFamily="34" charset="0"/>
                <a:cs typeface="Arial Narrow"/>
              </a:rPr>
              <a:t>Ice® Peach </a:t>
            </a:r>
            <a:r>
              <a:rPr lang="en-US" sz="1600" dirty="0" smtClean="0">
                <a:latin typeface="Century Gothic" panose="020B0502020202020204" pitchFamily="34" charset="0"/>
                <a:cs typeface="Arial Narrow"/>
              </a:rPr>
              <a:t>Bellini</a:t>
            </a:r>
          </a:p>
          <a:p>
            <a:pPr marL="285750" indent="-285750">
              <a:spcBef>
                <a:spcPts val="600"/>
              </a:spcBef>
              <a:buFont typeface="Arial" panose="020B0604020202020204" pitchFamily="34" charset="0"/>
              <a:buChar char="•"/>
            </a:pPr>
            <a:r>
              <a:rPr lang="en-US" sz="1600" dirty="0" smtClean="0">
                <a:latin typeface="Century Gothic" panose="020B0502020202020204" pitchFamily="34" charset="0"/>
                <a:cs typeface="Arial Narrow"/>
              </a:rPr>
              <a:t>Smirnoff </a:t>
            </a:r>
            <a:r>
              <a:rPr lang="en-US" sz="1600" dirty="0">
                <a:latin typeface="Century Gothic" panose="020B0502020202020204" pitchFamily="34" charset="0"/>
                <a:cs typeface="Arial Narrow"/>
              </a:rPr>
              <a:t>Ice® Strawberry </a:t>
            </a:r>
            <a:r>
              <a:rPr lang="en-US" sz="1600" dirty="0" smtClean="0">
                <a:latin typeface="Century Gothic" panose="020B0502020202020204" pitchFamily="34" charset="0"/>
                <a:cs typeface="Arial Narrow"/>
              </a:rPr>
              <a:t>Bellini</a:t>
            </a:r>
          </a:p>
          <a:p>
            <a:pPr marL="285750" indent="-285750">
              <a:spcBef>
                <a:spcPts val="600"/>
              </a:spcBef>
              <a:buFont typeface="Arial" panose="020B0604020202020204" pitchFamily="34" charset="0"/>
              <a:buChar char="•"/>
            </a:pPr>
            <a:r>
              <a:rPr lang="en-US" sz="1600" dirty="0" smtClean="0">
                <a:latin typeface="Century Gothic" panose="020B0502020202020204" pitchFamily="34" charset="0"/>
                <a:cs typeface="Arial Narrow"/>
              </a:rPr>
              <a:t>Smirnoff </a:t>
            </a:r>
            <a:r>
              <a:rPr lang="en-US" sz="1600" dirty="0">
                <a:latin typeface="Century Gothic" panose="020B0502020202020204" pitchFamily="34" charset="0"/>
                <a:cs typeface="Arial Narrow"/>
              </a:rPr>
              <a:t>Ice® Sparkling Watermelon </a:t>
            </a:r>
            <a:r>
              <a:rPr lang="en-US" sz="1600" dirty="0" smtClean="0">
                <a:latin typeface="Century Gothic" panose="020B0502020202020204" pitchFamily="34" charset="0"/>
                <a:cs typeface="Arial Narrow"/>
              </a:rPr>
              <a:t>Mimosa</a:t>
            </a:r>
          </a:p>
          <a:p>
            <a:pPr marL="285750" indent="-285750">
              <a:spcBef>
                <a:spcPts val="600"/>
              </a:spcBef>
              <a:buFont typeface="Arial" panose="020B0604020202020204" pitchFamily="34" charset="0"/>
              <a:buChar char="•"/>
            </a:pPr>
            <a:r>
              <a:rPr lang="en-US" sz="1600" dirty="0" smtClean="0">
                <a:latin typeface="Century Gothic" panose="020B0502020202020204" pitchFamily="34" charset="0"/>
                <a:cs typeface="Arial Narrow"/>
              </a:rPr>
              <a:t>NEW</a:t>
            </a:r>
            <a:r>
              <a:rPr lang="en-US" sz="1600" dirty="0">
                <a:latin typeface="Century Gothic" panose="020B0502020202020204" pitchFamily="34" charset="0"/>
                <a:cs typeface="Arial Narrow"/>
              </a:rPr>
              <a:t>! Smirnoff Ice® Sparkling </a:t>
            </a:r>
            <a:r>
              <a:rPr lang="en-US" sz="1600" dirty="0" smtClean="0">
                <a:latin typeface="Century Gothic" panose="020B0502020202020204" pitchFamily="34" charset="0"/>
                <a:cs typeface="Arial Narrow"/>
              </a:rPr>
              <a:t>Pink </a:t>
            </a:r>
            <a:r>
              <a:rPr lang="en-US" sz="1600" dirty="0">
                <a:latin typeface="Century Gothic" panose="020B0502020202020204" pitchFamily="34" charset="0"/>
                <a:cs typeface="Arial Narrow"/>
              </a:rPr>
              <a:t>Grapefruit</a:t>
            </a:r>
          </a:p>
          <a:p>
            <a:pPr>
              <a:spcBef>
                <a:spcPts val="600"/>
              </a:spcBef>
            </a:pPr>
            <a:endParaRPr lang="en-US" sz="1600" dirty="0" smtClean="0">
              <a:latin typeface="Century Gothic" panose="020B0502020202020204" pitchFamily="34" charset="0"/>
              <a:cs typeface="Arial Narrow"/>
            </a:endParaRPr>
          </a:p>
          <a:p>
            <a:pPr>
              <a:spcBef>
                <a:spcPts val="600"/>
              </a:spcBef>
            </a:pPr>
            <a:r>
              <a:rPr lang="en-US" sz="1600" b="1" dirty="0" smtClean="0">
                <a:latin typeface="Century Gothic" panose="020B0502020202020204" pitchFamily="34" charset="0"/>
                <a:cs typeface="Arial Narrow"/>
              </a:rPr>
              <a:t>Target </a:t>
            </a:r>
            <a:r>
              <a:rPr lang="en-US" sz="1600" b="1" dirty="0">
                <a:latin typeface="Century Gothic" panose="020B0502020202020204" pitchFamily="34" charset="0"/>
                <a:cs typeface="Arial Narrow"/>
              </a:rPr>
              <a:t>1</a:t>
            </a:r>
            <a:r>
              <a:rPr lang="en-US" sz="1600" b="1" baseline="30000" dirty="0">
                <a:latin typeface="Century Gothic" panose="020B0502020202020204" pitchFamily="34" charset="0"/>
                <a:cs typeface="Arial Narrow"/>
              </a:rPr>
              <a:t>st</a:t>
            </a:r>
            <a:r>
              <a:rPr lang="en-US" sz="1600" b="1" dirty="0">
                <a:latin typeface="Century Gothic" panose="020B0502020202020204" pitchFamily="34" charset="0"/>
                <a:cs typeface="Arial Narrow"/>
              </a:rPr>
              <a:t> Ship</a:t>
            </a:r>
            <a:r>
              <a:rPr lang="en-US" sz="1600" dirty="0">
                <a:latin typeface="Century Gothic" panose="020B0502020202020204" pitchFamily="34" charset="0"/>
                <a:cs typeface="Arial Narrow"/>
              </a:rPr>
              <a:t>: </a:t>
            </a:r>
            <a:r>
              <a:rPr lang="en-US" sz="1600" dirty="0" smtClean="0">
                <a:latin typeface="Century Gothic" panose="020B0502020202020204" pitchFamily="34" charset="0"/>
                <a:cs typeface="Arial Narrow"/>
              </a:rPr>
              <a:t>week of Mar 9, </a:t>
            </a:r>
            <a:r>
              <a:rPr lang="en-US" sz="1600" dirty="0">
                <a:latin typeface="Century Gothic" panose="020B0502020202020204" pitchFamily="34" charset="0"/>
                <a:cs typeface="Arial Narrow"/>
              </a:rPr>
              <a:t>2015</a:t>
            </a:r>
          </a:p>
          <a:p>
            <a:pPr>
              <a:spcBef>
                <a:spcPts val="600"/>
              </a:spcBef>
            </a:pPr>
            <a:r>
              <a:rPr lang="en-US" sz="1600" b="1" dirty="0" smtClean="0">
                <a:latin typeface="Century Gothic" panose="020B0502020202020204" pitchFamily="34" charset="0"/>
                <a:cs typeface="Arial Narrow"/>
              </a:rPr>
              <a:t>Target Retail Timing</a:t>
            </a:r>
            <a:r>
              <a:rPr lang="en-US" sz="1600" dirty="0" smtClean="0">
                <a:latin typeface="Century Gothic" panose="020B0502020202020204" pitchFamily="34" charset="0"/>
                <a:cs typeface="Arial Narrow"/>
              </a:rPr>
              <a:t>: Apr/May</a:t>
            </a:r>
          </a:p>
        </p:txBody>
      </p:sp>
      <p:sp>
        <p:nvSpPr>
          <p:cNvPr id="3" name="TextBox 2"/>
          <p:cNvSpPr txBox="1"/>
          <p:nvPr/>
        </p:nvSpPr>
        <p:spPr>
          <a:xfrm>
            <a:off x="5638800" y="5867400"/>
            <a:ext cx="2971800" cy="307777"/>
          </a:xfrm>
          <a:prstGeom prst="rect">
            <a:avLst/>
          </a:prstGeom>
          <a:noFill/>
        </p:spPr>
        <p:txBody>
          <a:bodyPr wrap="square" rtlCol="0">
            <a:spAutoFit/>
          </a:bodyPr>
          <a:lstStyle/>
          <a:p>
            <a:pPr algn="ctr"/>
            <a:r>
              <a:rPr lang="en-US" sz="1400" dirty="0" smtClean="0"/>
              <a:t>Same UPC as Pack with Moscow Mule</a:t>
            </a:r>
            <a:endParaRPr lang="en-US" sz="1400" dirty="0"/>
          </a:p>
        </p:txBody>
      </p:sp>
    </p:spTree>
    <p:extLst>
      <p:ext uri="{BB962C8B-B14F-4D97-AF65-F5344CB8AC3E}">
        <p14:creationId xmlns:p14="http://schemas.microsoft.com/office/powerpoint/2010/main" val="1222419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5232</TotalTime>
  <Words>201</Words>
  <Application>Microsoft Office PowerPoint</Application>
  <PresentationFormat>On-screen Show (4:3)</PresentationFormat>
  <Paragraphs>29</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Arial</vt:lpstr>
      <vt:lpstr>Arial Narrow</vt:lpstr>
      <vt:lpstr>Arial Narrow Bold</vt:lpstr>
      <vt:lpstr>Calibri</vt:lpstr>
      <vt:lpstr>Century Gothic</vt:lpstr>
      <vt:lpstr>Wingdings</vt:lpstr>
      <vt:lpstr>1_Office Theme</vt:lpstr>
      <vt:lpstr>Smirnoff watermelon mimosa – INNOV Permanent sku</vt:lpstr>
      <vt:lpstr>Smirnoff ice sparkling 12 pack – SEASONAL </vt:lpstr>
    </vt:vector>
  </TitlesOfParts>
  <Company>Diageo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DGUSA F15 pipeline_@091814</dc:title>
  <dc:creator>Josh Gaudry</dc:creator>
  <cp:lastModifiedBy>Microsoft account</cp:lastModifiedBy>
  <cp:revision>109</cp:revision>
  <cp:lastPrinted>2014-11-11T20:06:48Z</cp:lastPrinted>
  <dcterms:created xsi:type="dcterms:W3CDTF">2014-09-18T20:45:18Z</dcterms:created>
  <dcterms:modified xsi:type="dcterms:W3CDTF">2015-07-16T13:00:41Z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rmation Classification">
    <vt:lpwstr>Confidential</vt:lpwstr>
  </property>
  <property fmtid="{D5CDD505-2E9C-101B-9397-08002B2CF9AE}" pid="3" name="NXPowerLiteLastOptimized">
    <vt:lpwstr>857104</vt:lpwstr>
  </property>
  <property fmtid="{D5CDD505-2E9C-101B-9397-08002B2CF9AE}" pid="4" name="NXPowerLiteSettings">
    <vt:lpwstr>F7000400038000</vt:lpwstr>
  </property>
  <property fmtid="{D5CDD505-2E9C-101B-9397-08002B2CF9AE}" pid="5" name="NXPowerLiteVersion">
    <vt:lpwstr>D5.0.6</vt:lpwstr>
  </property>
  <property fmtid="{D5CDD505-2E9C-101B-9397-08002B2CF9AE}" pid="6" name="TitusGUID">
    <vt:lpwstr>525f0b8c-e011-41c2-be74-5ca5abb8e609</vt:lpwstr>
  </property>
</Properties>
</file>